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</p:sldIdLst>
  <p:sldSz cx="6858000" cy="9144000" type="letter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4F0596-4016-4E18-BF10-920FC15D9B86}" v="4" dt="2025-10-02T02:43:37.6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5" d="100"/>
          <a:sy n="125" d="100"/>
        </p:scale>
        <p:origin x="906" y="-3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Palanca" userId="daee6dc2f472dd1b" providerId="LiveId" clId="{A0B21033-43E8-431B-BC02-A3E0C293F66A}"/>
    <pc:docChg chg="undo custSel modSld">
      <pc:chgData name="Marco Palanca" userId="daee6dc2f472dd1b" providerId="LiveId" clId="{A0B21033-43E8-431B-BC02-A3E0C293F66A}" dt="2024-08-01T02:50:40.086" v="3" actId="14100"/>
      <pc:docMkLst>
        <pc:docMk/>
      </pc:docMkLst>
    </pc:docChg>
  </pc:docChgLst>
  <pc:docChgLst>
    <pc:chgData name="Jireh Jonathan V. Cruz" userId="8a1d1e16-b0a0-4e95-827c-4cbe867ed9d4" providerId="ADAL" clId="{3E36B835-7DFC-489E-AB2B-5C682B8AF812}"/>
    <pc:docChg chg="undo custSel modSld">
      <pc:chgData name="Jireh Jonathan V. Cruz" userId="8a1d1e16-b0a0-4e95-827c-4cbe867ed9d4" providerId="ADAL" clId="{3E36B835-7DFC-489E-AB2B-5C682B8AF812}" dt="2025-07-31T08:56:15.776" v="85" actId="14100"/>
      <pc:docMkLst>
        <pc:docMk/>
      </pc:docMkLst>
      <pc:sldChg chg="addSp delSp modSp mod">
        <pc:chgData name="Jireh Jonathan V. Cruz" userId="8a1d1e16-b0a0-4e95-827c-4cbe867ed9d4" providerId="ADAL" clId="{3E36B835-7DFC-489E-AB2B-5C682B8AF812}" dt="2025-07-31T08:56:15.776" v="85" actId="14100"/>
        <pc:sldMkLst>
          <pc:docMk/>
          <pc:sldMk cId="3089355650" sldId="262"/>
        </pc:sldMkLst>
      </pc:sldChg>
    </pc:docChg>
  </pc:docChgLst>
  <pc:docChgLst>
    <pc:chgData name="Jireh Jonathan V. Cruz" userId="8a1d1e16-b0a0-4e95-827c-4cbe867ed9d4" providerId="ADAL" clId="{0515681D-76F6-4C6F-8E1B-BBED37C32A80}"/>
    <pc:docChg chg="custSel modSld">
      <pc:chgData name="Jireh Jonathan V. Cruz" userId="8a1d1e16-b0a0-4e95-827c-4cbe867ed9d4" providerId="ADAL" clId="{0515681D-76F6-4C6F-8E1B-BBED37C32A80}" dt="2025-07-02T07:23:19.041" v="61" actId="14100"/>
      <pc:docMkLst>
        <pc:docMk/>
      </pc:docMkLst>
      <pc:sldChg chg="addSp delSp modSp mod">
        <pc:chgData name="Jireh Jonathan V. Cruz" userId="8a1d1e16-b0a0-4e95-827c-4cbe867ed9d4" providerId="ADAL" clId="{0515681D-76F6-4C6F-8E1B-BBED37C32A80}" dt="2025-07-02T07:23:19.041" v="61" actId="14100"/>
        <pc:sldMkLst>
          <pc:docMk/>
          <pc:sldMk cId="3089355650" sldId="262"/>
        </pc:sldMkLst>
      </pc:sldChg>
    </pc:docChg>
  </pc:docChgLst>
  <pc:docChgLst>
    <pc:chgData name="Jireh Jonathan V. Cruz" userId="8a1d1e16-b0a0-4e95-827c-4cbe867ed9d4" providerId="ADAL" clId="{12CE5318-49D5-4110-9FF0-8C2B4CE1DFC2}"/>
    <pc:docChg chg="custSel modSld">
      <pc:chgData name="Jireh Jonathan V. Cruz" userId="8a1d1e16-b0a0-4e95-827c-4cbe867ed9d4" providerId="ADAL" clId="{12CE5318-49D5-4110-9FF0-8C2B4CE1DFC2}" dt="2025-01-03T07:37:20.014" v="94" actId="1582"/>
      <pc:docMkLst>
        <pc:docMk/>
      </pc:docMkLst>
    </pc:docChg>
  </pc:docChgLst>
  <pc:docChgLst>
    <pc:chgData name="Jireh Jonathan V. Cruz" userId="8a1d1e16-b0a0-4e95-827c-4cbe867ed9d4" providerId="ADAL" clId="{504C2337-14AA-4029-8BC7-0DFDD88F3823}"/>
    <pc:docChg chg="custSel modSld">
      <pc:chgData name="Jireh Jonathan V. Cruz" userId="8a1d1e16-b0a0-4e95-827c-4cbe867ed9d4" providerId="ADAL" clId="{504C2337-14AA-4029-8BC7-0DFDD88F3823}" dt="2025-10-02T02:44:02.223" v="210" actId="14100"/>
      <pc:docMkLst>
        <pc:docMk/>
      </pc:docMkLst>
      <pc:sldChg chg="addSp delSp modSp mod">
        <pc:chgData name="Jireh Jonathan V. Cruz" userId="8a1d1e16-b0a0-4e95-827c-4cbe867ed9d4" providerId="ADAL" clId="{504C2337-14AA-4029-8BC7-0DFDD88F3823}" dt="2025-10-02T02:44:02.223" v="210" actId="14100"/>
        <pc:sldMkLst>
          <pc:docMk/>
          <pc:sldMk cId="3089355650" sldId="262"/>
        </pc:sldMkLst>
        <pc:spChg chg="mod">
          <ac:chgData name="Jireh Jonathan V. Cruz" userId="8a1d1e16-b0a0-4e95-827c-4cbe867ed9d4" providerId="ADAL" clId="{504C2337-14AA-4029-8BC7-0DFDD88F3823}" dt="2025-10-02T02:30:48.021" v="140" actId="20577"/>
          <ac:spMkLst>
            <pc:docMk/>
            <pc:sldMk cId="3089355650" sldId="262"/>
            <ac:spMk id="10" creationId="{B38BEE13-EDF6-68BC-1CBE-1EB130EAA201}"/>
          </ac:spMkLst>
        </pc:spChg>
        <pc:graphicFrameChg chg="mod modGraphic">
          <ac:chgData name="Jireh Jonathan V. Cruz" userId="8a1d1e16-b0a0-4e95-827c-4cbe867ed9d4" providerId="ADAL" clId="{504C2337-14AA-4029-8BC7-0DFDD88F3823}" dt="2025-10-02T02:40:59.865" v="184" actId="20577"/>
          <ac:graphicFrameMkLst>
            <pc:docMk/>
            <pc:sldMk cId="3089355650" sldId="262"/>
            <ac:graphicFrameMk id="2" creationId="{49C53C44-BE25-66DE-0902-B8D5738409A8}"/>
          </ac:graphicFrameMkLst>
        </pc:graphicFrameChg>
        <pc:picChg chg="add del mod ord">
          <ac:chgData name="Jireh Jonathan V. Cruz" userId="8a1d1e16-b0a0-4e95-827c-4cbe867ed9d4" providerId="ADAL" clId="{504C2337-14AA-4029-8BC7-0DFDD88F3823}" dt="2025-10-02T02:43:51.131" v="206" actId="478"/>
          <ac:picMkLst>
            <pc:docMk/>
            <pc:sldMk cId="3089355650" sldId="262"/>
            <ac:picMk id="4" creationId="{BDCB5F3D-05DC-14FD-F268-D679A08BF863}"/>
          </ac:picMkLst>
        </pc:picChg>
        <pc:picChg chg="add mod ord">
          <ac:chgData name="Jireh Jonathan V. Cruz" userId="8a1d1e16-b0a0-4e95-827c-4cbe867ed9d4" providerId="ADAL" clId="{504C2337-14AA-4029-8BC7-0DFDD88F3823}" dt="2025-10-02T02:43:18.196" v="198" actId="14100"/>
          <ac:picMkLst>
            <pc:docMk/>
            <pc:sldMk cId="3089355650" sldId="262"/>
            <ac:picMk id="5" creationId="{C4AAF797-2BA2-B270-5AFF-CAD4D61FB39B}"/>
          </ac:picMkLst>
        </pc:picChg>
        <pc:picChg chg="add del mod ord">
          <ac:chgData name="Jireh Jonathan V. Cruz" userId="8a1d1e16-b0a0-4e95-827c-4cbe867ed9d4" providerId="ADAL" clId="{504C2337-14AA-4029-8BC7-0DFDD88F3823}" dt="2025-10-02T02:42:43.235" v="191" actId="478"/>
          <ac:picMkLst>
            <pc:docMk/>
            <pc:sldMk cId="3089355650" sldId="262"/>
            <ac:picMk id="8" creationId="{FAE11B84-A31B-2F72-A906-41E74B6E4B70}"/>
          </ac:picMkLst>
        </pc:picChg>
        <pc:picChg chg="add mod ord">
          <ac:chgData name="Jireh Jonathan V. Cruz" userId="8a1d1e16-b0a0-4e95-827c-4cbe867ed9d4" providerId="ADAL" clId="{504C2337-14AA-4029-8BC7-0DFDD88F3823}" dt="2025-10-02T02:44:02.223" v="210" actId="14100"/>
          <ac:picMkLst>
            <pc:docMk/>
            <pc:sldMk cId="3089355650" sldId="262"/>
            <ac:picMk id="11" creationId="{1102D1D8-4320-04DF-9DE3-9508E09516E4}"/>
          </ac:picMkLst>
        </pc:picChg>
      </pc:sldChg>
    </pc:docChg>
  </pc:docChgLst>
  <pc:docChgLst>
    <pc:chgData name="Jireh Jonathan V. Cruz" userId="8a1d1e16-b0a0-4e95-827c-4cbe867ed9d4" providerId="ADAL" clId="{C93C3326-E21F-429E-9647-C01F632CC271}"/>
    <pc:docChg chg="custSel modSld">
      <pc:chgData name="Jireh Jonathan V. Cruz" userId="8a1d1e16-b0a0-4e95-827c-4cbe867ed9d4" providerId="ADAL" clId="{C93C3326-E21F-429E-9647-C01F632CC271}" dt="2025-05-02T06:47:14.470" v="82" actId="14100"/>
      <pc:docMkLst>
        <pc:docMk/>
      </pc:docMkLst>
    </pc:docChg>
  </pc:docChgLst>
  <pc:docChgLst>
    <pc:chgData name="Jireh Jonathan V. Cruz" userId="8a1d1e16-b0a0-4e95-827c-4cbe867ed9d4" providerId="ADAL" clId="{15B51012-77CF-4324-9DE3-4196411FE057}"/>
    <pc:docChg chg="undo custSel modSld">
      <pc:chgData name="Jireh Jonathan V. Cruz" userId="8a1d1e16-b0a0-4e95-827c-4cbe867ed9d4" providerId="ADAL" clId="{15B51012-77CF-4324-9DE3-4196411FE057}" dt="2024-11-29T07:17:28.656" v="113" actId="14100"/>
      <pc:docMkLst>
        <pc:docMk/>
      </pc:docMkLst>
      <pc:sldChg chg="addSp delSp modSp mod">
        <pc:chgData name="Jireh Jonathan V. Cruz" userId="8a1d1e16-b0a0-4e95-827c-4cbe867ed9d4" providerId="ADAL" clId="{15B51012-77CF-4324-9DE3-4196411FE057}" dt="2024-11-29T07:17:28.656" v="113" actId="14100"/>
        <pc:sldMkLst>
          <pc:docMk/>
          <pc:sldMk cId="3089355650" sldId="262"/>
        </pc:sldMkLst>
      </pc:sldChg>
    </pc:docChg>
  </pc:docChgLst>
  <pc:docChgLst>
    <pc:chgData name="Jireh Jonathan V. Cruz" userId="8a1d1e16-b0a0-4e95-827c-4cbe867ed9d4" providerId="ADAL" clId="{01E6F07B-3DDC-4703-BA89-FDB42F8FA1C8}"/>
    <pc:docChg chg="undo custSel modSld">
      <pc:chgData name="Jireh Jonathan V. Cruz" userId="8a1d1e16-b0a0-4e95-827c-4cbe867ed9d4" providerId="ADAL" clId="{01E6F07B-3DDC-4703-BA89-FDB42F8FA1C8}" dt="2025-06-02T08:07:32.703" v="110" actId="14100"/>
      <pc:docMkLst>
        <pc:docMk/>
      </pc:docMkLst>
      <pc:sldChg chg="addSp delSp modSp mod">
        <pc:chgData name="Jireh Jonathan V. Cruz" userId="8a1d1e16-b0a0-4e95-827c-4cbe867ed9d4" providerId="ADAL" clId="{01E6F07B-3DDC-4703-BA89-FDB42F8FA1C8}" dt="2025-06-02T08:07:32.703" v="110" actId="14100"/>
        <pc:sldMkLst>
          <pc:docMk/>
          <pc:sldMk cId="3089355650" sldId="262"/>
        </pc:sldMkLst>
      </pc:sldChg>
    </pc:docChg>
  </pc:docChgLst>
  <pc:docChgLst>
    <pc:chgData name="AIB Asia Asset Management Inc" userId="30d3c766-9de1-41a8-83d2-2f906e77ab7f" providerId="ADAL" clId="{9A00AED0-0FA0-4DA0-AF87-02268EED43D1}"/>
    <pc:docChg chg="undo custSel modSld">
      <pc:chgData name="AIB Asia Asset Management Inc" userId="30d3c766-9de1-41a8-83d2-2f906e77ab7f" providerId="ADAL" clId="{9A00AED0-0FA0-4DA0-AF87-02268EED43D1}" dt="2024-08-01T02:12:51.139" v="113" actId="20577"/>
      <pc:docMkLst>
        <pc:docMk/>
      </pc:docMkLst>
      <pc:sldChg chg="modSp mod">
        <pc:chgData name="AIB Asia Asset Management Inc" userId="30d3c766-9de1-41a8-83d2-2f906e77ab7f" providerId="ADAL" clId="{9A00AED0-0FA0-4DA0-AF87-02268EED43D1}" dt="2024-08-01T02:12:51.139" v="113" actId="20577"/>
        <pc:sldMkLst>
          <pc:docMk/>
          <pc:sldMk cId="3089355650" sldId="262"/>
        </pc:sldMkLst>
      </pc:sldChg>
    </pc:docChg>
  </pc:docChgLst>
  <pc:docChgLst>
    <pc:chgData name="Jireh Jonathan V. Cruz" userId="8a1d1e16-b0a0-4e95-827c-4cbe867ed9d4" providerId="ADAL" clId="{3EE98128-8B10-4208-A1A6-CEEC29917482}"/>
    <pc:docChg chg="custSel modSld">
      <pc:chgData name="Jireh Jonathan V. Cruz" userId="8a1d1e16-b0a0-4e95-827c-4cbe867ed9d4" providerId="ADAL" clId="{3EE98128-8B10-4208-A1A6-CEEC29917482}" dt="2025-02-28T09:33:12.160" v="112" actId="14100"/>
      <pc:docMkLst>
        <pc:docMk/>
      </pc:docMkLst>
    </pc:docChg>
  </pc:docChgLst>
  <pc:docChgLst>
    <pc:chgData name="Jireh Jonathan V. Cruz" userId="8a1d1e16-b0a0-4e95-827c-4cbe867ed9d4" providerId="ADAL" clId="{FFEC1D61-1EC8-4C37-9FB0-1B4AA4CCC2AC}"/>
    <pc:docChg chg="custSel modSld">
      <pc:chgData name="Jireh Jonathan V. Cruz" userId="8a1d1e16-b0a0-4e95-827c-4cbe867ed9d4" providerId="ADAL" clId="{FFEC1D61-1EC8-4C37-9FB0-1B4AA4CCC2AC}" dt="2025-01-31T06:40:46.596" v="98" actId="14100"/>
      <pc:docMkLst>
        <pc:docMk/>
      </pc:docMkLst>
      <pc:sldChg chg="addSp delSp modSp mod">
        <pc:chgData name="Jireh Jonathan V. Cruz" userId="8a1d1e16-b0a0-4e95-827c-4cbe867ed9d4" providerId="ADAL" clId="{FFEC1D61-1EC8-4C37-9FB0-1B4AA4CCC2AC}" dt="2025-01-31T06:40:46.596" v="98" actId="14100"/>
        <pc:sldMkLst>
          <pc:docMk/>
          <pc:sldMk cId="3089355650" sldId="262"/>
        </pc:sldMkLst>
      </pc:sldChg>
    </pc:docChg>
  </pc:docChgLst>
  <pc:docChgLst>
    <pc:chgData name="Jireh Jonathan V. Cruz" userId="8a1d1e16-b0a0-4e95-827c-4cbe867ed9d4" providerId="ADAL" clId="{64B6961C-7AE9-4625-BA51-BB4190D81B88}"/>
    <pc:docChg chg="undo custSel modSld">
      <pc:chgData name="Jireh Jonathan V. Cruz" userId="8a1d1e16-b0a0-4e95-827c-4cbe867ed9d4" providerId="ADAL" clId="{64B6961C-7AE9-4625-BA51-BB4190D81B88}" dt="2024-10-01T09:09:06.099" v="100" actId="20577"/>
      <pc:docMkLst>
        <pc:docMk/>
      </pc:docMkLst>
      <pc:sldChg chg="addSp delSp modSp mod">
        <pc:chgData name="Jireh Jonathan V. Cruz" userId="8a1d1e16-b0a0-4e95-827c-4cbe867ed9d4" providerId="ADAL" clId="{64B6961C-7AE9-4625-BA51-BB4190D81B88}" dt="2024-10-01T09:09:06.099" v="100" actId="20577"/>
        <pc:sldMkLst>
          <pc:docMk/>
          <pc:sldMk cId="3089355650" sldId="262"/>
        </pc:sldMkLst>
      </pc:sldChg>
    </pc:docChg>
  </pc:docChgLst>
  <pc:docChgLst>
    <pc:chgData name="Jireh Jonathan V. Cruz" userId="8a1d1e16-b0a0-4e95-827c-4cbe867ed9d4" providerId="ADAL" clId="{BE460C3A-1795-4E39-BEDE-B59F0936834F}"/>
    <pc:docChg chg="custSel modSld">
      <pc:chgData name="Jireh Jonathan V. Cruz" userId="8a1d1e16-b0a0-4e95-827c-4cbe867ed9d4" providerId="ADAL" clId="{BE460C3A-1795-4E39-BEDE-B59F0936834F}" dt="2025-03-31T07:54:19.488" v="56" actId="14100"/>
      <pc:docMkLst>
        <pc:docMk/>
      </pc:docMkLst>
      <pc:sldChg chg="addSp delSp modSp mod">
        <pc:chgData name="Jireh Jonathan V. Cruz" userId="8a1d1e16-b0a0-4e95-827c-4cbe867ed9d4" providerId="ADAL" clId="{BE460C3A-1795-4E39-BEDE-B59F0936834F}" dt="2025-03-31T07:54:19.488" v="56" actId="14100"/>
        <pc:sldMkLst>
          <pc:docMk/>
          <pc:sldMk cId="3089355650" sldId="262"/>
        </pc:sldMkLst>
      </pc:sldChg>
    </pc:docChg>
  </pc:docChgLst>
  <pc:docChgLst>
    <pc:chgData name="Jireh Jonathan V. Cruz" userId="8a1d1e16-b0a0-4e95-827c-4cbe867ed9d4" providerId="ADAL" clId="{AD01A4B1-C32A-48B0-8146-67D5D2D79CEC}"/>
    <pc:docChg chg="undo custSel modSld">
      <pc:chgData name="Jireh Jonathan V. Cruz" userId="8a1d1e16-b0a0-4e95-827c-4cbe867ed9d4" providerId="ADAL" clId="{AD01A4B1-C32A-48B0-8146-67D5D2D79CEC}" dt="2024-11-03T08:04:42.860" v="83" actId="14100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5644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95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989709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4595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1919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1547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339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5015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0941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3304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9445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18AFC-15B9-4333-AA19-D3A3A841B822}" type="datetimeFigureOut">
              <a:rPr lang="en-PH" smtClean="0"/>
              <a:t>02/10/2025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B060C-59EE-4DAC-8CD1-9059346CB8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9816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102D1D8-4320-04DF-9DE3-9508E09516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177" y="6010471"/>
            <a:ext cx="3315035" cy="19178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4AAF797-2BA2-B270-5AFF-CAD4D61FB3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6" y="6010472"/>
            <a:ext cx="3367004" cy="19178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49C53C44-BE25-66DE-0902-B8D573840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418873"/>
              </p:ext>
            </p:extLst>
          </p:nvPr>
        </p:nvGraphicFramePr>
        <p:xfrm>
          <a:off x="51460" y="1300871"/>
          <a:ext cx="6737752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6522">
                  <a:extLst>
                    <a:ext uri="{9D8B030D-6E8A-4147-A177-3AD203B41FA5}">
                      <a16:colId xmlns:a16="http://schemas.microsoft.com/office/drawing/2014/main" val="4127675733"/>
                    </a:ext>
                  </a:extLst>
                </a:gridCol>
                <a:gridCol w="1829408">
                  <a:extLst>
                    <a:ext uri="{9D8B030D-6E8A-4147-A177-3AD203B41FA5}">
                      <a16:colId xmlns:a16="http://schemas.microsoft.com/office/drawing/2014/main" val="3799312407"/>
                    </a:ext>
                  </a:extLst>
                </a:gridCol>
                <a:gridCol w="650909">
                  <a:extLst>
                    <a:ext uri="{9D8B030D-6E8A-4147-A177-3AD203B41FA5}">
                      <a16:colId xmlns:a16="http://schemas.microsoft.com/office/drawing/2014/main" val="3230308907"/>
                    </a:ext>
                  </a:extLst>
                </a:gridCol>
                <a:gridCol w="656605">
                  <a:extLst>
                    <a:ext uri="{9D8B030D-6E8A-4147-A177-3AD203B41FA5}">
                      <a16:colId xmlns:a16="http://schemas.microsoft.com/office/drawing/2014/main" val="706377012"/>
                    </a:ext>
                  </a:extLst>
                </a:gridCol>
                <a:gridCol w="650909">
                  <a:extLst>
                    <a:ext uri="{9D8B030D-6E8A-4147-A177-3AD203B41FA5}">
                      <a16:colId xmlns:a16="http://schemas.microsoft.com/office/drawing/2014/main" val="905339866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335411889"/>
                    </a:ext>
                  </a:extLst>
                </a:gridCol>
                <a:gridCol w="616559">
                  <a:extLst>
                    <a:ext uri="{9D8B030D-6E8A-4147-A177-3AD203B41FA5}">
                      <a16:colId xmlns:a16="http://schemas.microsoft.com/office/drawing/2014/main" val="1388216609"/>
                    </a:ext>
                  </a:extLst>
                </a:gridCol>
              </a:tblGrid>
              <a:tr h="254202">
                <a:tc gridSpan="7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PH" sz="1100" dirty="0">
                          <a:solidFill>
                            <a:srgbClr val="0000CC"/>
                          </a:solidFill>
                          <a:latin typeface="Arboria Bold" pitchFamily="50" charset="0"/>
                        </a:rPr>
                        <a:t>FUND OVERVIEW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5115458"/>
                  </a:ext>
                </a:extLst>
              </a:tr>
              <a:tr h="628028">
                <a:tc gridSpan="7"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Arboria Bold" pitchFamily="50" charset="0"/>
                          <a:ea typeface="+mn-ea"/>
                          <a:cs typeface="+mn-cs"/>
                        </a:rPr>
                        <a:t>The primary objective in this investment is safeguarding capital while also generating returns. To achieve this, funds are allocated to a mix of short-term fixed income investments, in both Philippine Peso and Foreign currency. These investments are sourced from the Philippine government and Filipino corporations, ensuring a balance of security and potential growth for your invested capital. </a:t>
                      </a:r>
                      <a:endParaRPr lang="en-PH" sz="900" kern="1200" dirty="0">
                        <a:solidFill>
                          <a:schemeClr val="dk1"/>
                        </a:solidFill>
                        <a:effectLst/>
                        <a:latin typeface="Arboria Bold" pitchFamily="50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643161"/>
                  </a:ext>
                </a:extLst>
              </a:tr>
              <a:tr h="254202">
                <a:tc gridSpan="7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0000CC"/>
                          </a:solidFill>
                          <a:latin typeface="Arboria Bold" pitchFamily="50" charset="0"/>
                        </a:rPr>
                        <a:t>P</a:t>
                      </a:r>
                      <a:r>
                        <a:rPr lang="en-PH" sz="1100" b="1" dirty="0">
                          <a:solidFill>
                            <a:srgbClr val="0000CC"/>
                          </a:solidFill>
                          <a:latin typeface="Arboria Bold" pitchFamily="50" charset="0"/>
                        </a:rPr>
                        <a:t>RODUCT SUITABILITY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792646"/>
                  </a:ext>
                </a:extLst>
              </a:tr>
              <a:tr h="358873">
                <a:tc gridSpan="7"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Arboria Bold" pitchFamily="50" charset="0"/>
                          <a:ea typeface="+mn-ea"/>
                          <a:cs typeface="+mn-cs"/>
                        </a:rPr>
                        <a:t>This investment opportunity is suitable for individuals seeking a conservative approach with their finances and aiming for a short-term commitment, ideally ranging from six (6) months to one (1) year. </a:t>
                      </a:r>
                      <a:endParaRPr lang="en-PH" sz="900" kern="1200" dirty="0">
                        <a:solidFill>
                          <a:schemeClr val="dk1"/>
                        </a:solidFill>
                        <a:effectLst/>
                        <a:latin typeface="Arboria Bold" pitchFamily="50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399459"/>
                  </a:ext>
                </a:extLst>
              </a:tr>
              <a:tr h="254202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0000CC"/>
                          </a:solidFill>
                          <a:latin typeface="Arboria Bold" pitchFamily="50" charset="0"/>
                        </a:rPr>
                        <a:t>FUND DETAILS</a:t>
                      </a:r>
                      <a:endParaRPr lang="en-PH" sz="1100" b="1" dirty="0">
                        <a:solidFill>
                          <a:srgbClr val="0000CC"/>
                        </a:solidFill>
                        <a:latin typeface="Arboria Bold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0000CC"/>
                          </a:solidFill>
                          <a:latin typeface="Arboria Bold" pitchFamily="50" charset="0"/>
                        </a:rPr>
                        <a:t>TOP FIXED-INCOME SECURITIES</a:t>
                      </a:r>
                      <a:endParaRPr lang="en-PH" sz="1100" b="1" dirty="0">
                        <a:solidFill>
                          <a:srgbClr val="0000CC"/>
                        </a:solidFill>
                        <a:latin typeface="Arboria Bold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967303"/>
                  </a:ext>
                </a:extLst>
              </a:tr>
              <a:tr h="224296"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latin typeface="Arboria Medium" panose="02000000000000000000"/>
                        </a:rPr>
                        <a:t>Fund Classification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Medium" panose="02000000000000000000"/>
                        </a:rPr>
                        <a:t>Money Market Fund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Bold"/>
                        </a:rPr>
                        <a:t>NAME</a:t>
                      </a:r>
                      <a:endParaRPr lang="en-PH" sz="900" b="1" dirty="0">
                        <a:latin typeface="Arboria Bol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900" b="1" dirty="0">
                          <a:latin typeface="Arboria Bold"/>
                        </a:rPr>
                        <a:t>MATURITY</a:t>
                      </a:r>
                      <a:endParaRPr lang="en-PH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Arboria Bold"/>
                        </a:rPr>
                        <a:t>%</a:t>
                      </a:r>
                      <a:endParaRPr lang="en-PH" sz="900" dirty="0">
                        <a:latin typeface="Arboria Bold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1799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Arboria Medium" panose="02000000000000000000"/>
                        </a:rPr>
                        <a:t>Risk Profile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Medium" panose="02000000000000000000"/>
                        </a:rPr>
                        <a:t>Conservative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RPTB 0 11/26/25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2025</a:t>
                      </a:r>
                      <a:endParaRPr lang="en-PH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18.56%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58162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Arboria Medium" panose="02000000000000000000"/>
                        </a:rPr>
                        <a:t>Fund Currency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Medium" panose="02000000000000000000"/>
                        </a:rPr>
                        <a:t>Philippine Peso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RPTB 0 01/28/26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2026</a:t>
                      </a:r>
                      <a:endParaRPr lang="en-PH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12.17%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57711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Arboria Medium" panose="02000000000000000000"/>
                        </a:rPr>
                        <a:t>Fund Size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Medium" panose="02000000000000000000"/>
                        </a:rPr>
                        <a:t>Php 173.90 M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RPTB 0  11/05/25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2025</a:t>
                      </a:r>
                      <a:endParaRPr lang="en-PH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11.66%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903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Arboria Medium" panose="02000000000000000000"/>
                        </a:rPr>
                        <a:t>Net Asset Value Per Share (NAVPS)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Medium" panose="02000000000000000000"/>
                        </a:rPr>
                        <a:t>1.1578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BSP BILLS 11/11/25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2025</a:t>
                      </a:r>
                      <a:endParaRPr lang="en-PH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9.71%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3936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Arboria Medium" panose="02000000000000000000"/>
                        </a:rPr>
                        <a:t>Management Fee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Medium" panose="02000000000000000000"/>
                        </a:rPr>
                        <a:t>up to 0.50% p.a.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BSP BILLS 10/07/25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2025</a:t>
                      </a:r>
                      <a:endParaRPr lang="en-PH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8.72%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7461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Arboria Medium" panose="02000000000000000000"/>
                        </a:rPr>
                        <a:t>Minimum Initial Investment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Medium" panose="02000000000000000000"/>
                        </a:rPr>
                        <a:t>Php 1,000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0000CC"/>
                          </a:solidFill>
                          <a:latin typeface="Arboria Bold" pitchFamily="50" charset="0"/>
                        </a:rPr>
                        <a:t>CUMULATIVE RETURNS</a:t>
                      </a:r>
                      <a:endParaRPr lang="en-PH" sz="1100" b="1" dirty="0">
                        <a:solidFill>
                          <a:srgbClr val="0000CC"/>
                        </a:solidFill>
                        <a:latin typeface="Arboria Bold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8085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Arboria Medium" panose="02000000000000000000"/>
                        </a:rPr>
                        <a:t>Minimum Additional Investment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Medium" panose="02000000000000000000"/>
                        </a:rPr>
                        <a:t>Php 1,000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/>
                        </a:rPr>
                        <a:t>1 mo</a:t>
                      </a:r>
                      <a:endParaRPr lang="en-PH" sz="8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/>
                        </a:rPr>
                        <a:t>6 mos</a:t>
                      </a:r>
                      <a:endParaRPr lang="en-PH" sz="8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1 YR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YTD*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155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Arboria Medium" panose="02000000000000000000"/>
                        </a:rPr>
                        <a:t>Minimum Holding Period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Medium" panose="02000000000000000000"/>
                        </a:rPr>
                        <a:t>7 Calendar Days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/>
                        </a:rPr>
                        <a:t>0.23%</a:t>
                      </a:r>
                      <a:endParaRPr lang="en-PH" sz="8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/>
                        </a:rPr>
                        <a:t>1.45%</a:t>
                      </a:r>
                      <a:endParaRPr lang="en-PH" sz="800" b="1" dirty="0">
                        <a:latin typeface="Arboria Medium" panose="0200000000000000000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3.21%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Arboria Medium" panose="02000000000000000000" pitchFamily="50" charset="0"/>
                        </a:rPr>
                        <a:t> 2.32%</a:t>
                      </a:r>
                      <a:endParaRPr lang="en-PH" sz="800" b="1" dirty="0">
                        <a:latin typeface="Arboria Medium" panose="02000000000000000000" pitchFamily="50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208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Arboria Medium" panose="02000000000000000000"/>
                        </a:rPr>
                        <a:t>Sales Load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Medium" panose="02000000000000000000"/>
                        </a:rPr>
                        <a:t>None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5">
                  <a:txBody>
                    <a:bodyPr/>
                    <a:lstStyle/>
                    <a:p>
                      <a:pPr algn="l"/>
                      <a:endParaRPr lang="en-US" sz="800" b="1" dirty="0">
                        <a:latin typeface="Arboria Medium" panose="02000000000000000000"/>
                      </a:endParaRPr>
                    </a:p>
                    <a:p>
                      <a:pPr algn="l"/>
                      <a:r>
                        <a:rPr lang="en-US" sz="800" b="1" dirty="0">
                          <a:latin typeface="Arboria Medium" panose="02000000000000000000"/>
                        </a:rPr>
                        <a:t>* Year-to-date return is calculated as the return from the beginning of the year until the reporting day. </a:t>
                      </a:r>
                      <a:endParaRPr lang="en-PH" sz="8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P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95279"/>
                  </a:ext>
                </a:extLst>
              </a:tr>
              <a:tr h="343920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Arboria Medium" panose="02000000000000000000"/>
                        </a:rPr>
                        <a:t>Early Redemption Fee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boria Medium" panose="02000000000000000000"/>
                        </a:rPr>
                        <a:t>1%</a:t>
                      </a:r>
                      <a:endParaRPr lang="en-PH" sz="900" b="1" dirty="0">
                        <a:latin typeface="Arboria Medium" panose="020000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en-PH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771342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35A6BEA5-BC4E-9F99-B912-976DC54178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104434"/>
            <a:ext cx="1387122" cy="116786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38BEE13-EDF6-68BC-1CBE-1EB130EAA201}"/>
              </a:ext>
            </a:extLst>
          </p:cNvPr>
          <p:cNvSpPr txBox="1"/>
          <p:nvPr/>
        </p:nvSpPr>
        <p:spPr>
          <a:xfrm>
            <a:off x="1336164" y="331873"/>
            <a:ext cx="52129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dirty="0">
                <a:latin typeface="Arboria Bold" pitchFamily="50" charset="0"/>
              </a:rPr>
              <a:t>AIB MONEY MARKET MUTUAL FUND, INC. </a:t>
            </a:r>
          </a:p>
          <a:p>
            <a:r>
              <a:rPr lang="en-PH" sz="1400" dirty="0">
                <a:latin typeface="Arboria Light" panose="02000000000000000000" pitchFamily="50" charset="0"/>
              </a:rPr>
              <a:t>FUND FACT SHEET AS OF SEPTEMBER 30, 2025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5875F4-4A26-68A7-CE92-4D0C4F4E45CB}"/>
              </a:ext>
            </a:extLst>
          </p:cNvPr>
          <p:cNvSpPr txBox="1"/>
          <p:nvPr/>
        </p:nvSpPr>
        <p:spPr>
          <a:xfrm>
            <a:off x="51460" y="8051403"/>
            <a:ext cx="6737752" cy="7848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PH" sz="750" dirty="0">
                <a:latin typeface="Arboria Medium" panose="02000000000000000000" pitchFamily="50" charset="0"/>
              </a:rPr>
              <a:t>Investment in the Fund is not insured or guaranteed by the Philippine Deposit and Insurance Corporation (“PDIC”).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PH" sz="750" dirty="0">
                <a:latin typeface="Arboria Medium" panose="02000000000000000000" pitchFamily="50" charset="0"/>
              </a:rPr>
              <a:t>Returns are not guaranteed, and historical prices are provided for illustration purposes only.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PH" sz="750" dirty="0">
                <a:latin typeface="Arboria Medium" panose="02000000000000000000" pitchFamily="50" charset="0"/>
              </a:rPr>
              <a:t>The price at the time of subscription may differ from the price at redemption and any losses will be solely for the account of the client.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PH" sz="750" dirty="0">
                <a:latin typeface="Arboria Medium" panose="02000000000000000000" pitchFamily="50" charset="0"/>
              </a:rPr>
              <a:t>AIBAAMI is not liable for any losses unless upon willful default, bad faith or gross negligence.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PH" sz="750" dirty="0">
                <a:latin typeface="Arboria Medium" panose="02000000000000000000" pitchFamily="50" charset="0"/>
              </a:rPr>
              <a:t>AIBAAMI is regulated by the Securities and Exchange Commission. For consumer assistance and financial consumer complaints, you may contact the </a:t>
            </a:r>
            <a:r>
              <a:rPr lang="en-PH" sz="750" b="1" dirty="0">
                <a:latin typeface="Arboria Medium" panose="02000000000000000000" pitchFamily="50" charset="0"/>
              </a:rPr>
              <a:t>Markets and Securities Regulation Department </a:t>
            </a:r>
            <a:r>
              <a:rPr lang="en-PH" sz="750" dirty="0">
                <a:latin typeface="Arboria Medium" panose="02000000000000000000" pitchFamily="50" charset="0"/>
              </a:rPr>
              <a:t>through  </a:t>
            </a:r>
            <a:r>
              <a:rPr lang="en-PH" sz="750" b="1" dirty="0">
                <a:latin typeface="Arboria Medium" panose="02000000000000000000" pitchFamily="50" charset="0"/>
              </a:rPr>
              <a:t>msrd_covid19@sec.gov.ph </a:t>
            </a:r>
            <a:r>
              <a:rPr lang="en-PH" sz="750" dirty="0">
                <a:latin typeface="Arboria Medium" panose="02000000000000000000" pitchFamily="50" charset="0"/>
              </a:rPr>
              <a:t>or (02) 8818-7164  and/or (02) 8818-8178.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3719C4-0BDC-1BD1-63B0-0D32C79B3EA7}"/>
              </a:ext>
            </a:extLst>
          </p:cNvPr>
          <p:cNvSpPr txBox="1"/>
          <p:nvPr/>
        </p:nvSpPr>
        <p:spPr>
          <a:xfrm>
            <a:off x="9588" y="8887427"/>
            <a:ext cx="6730891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PH" sz="800" dirty="0">
                <a:latin typeface="Arboria Medium" panose="02000000000000000000" pitchFamily="50" charset="0"/>
              </a:rPr>
              <a:t>For inquiries, feedback and/or complaints, you can call us at (02) 8588-4242, and/or email us at information@aibaami.com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73C879-2C83-6C58-5802-490D9D21A5EB}"/>
              </a:ext>
            </a:extLst>
          </p:cNvPr>
          <p:cNvSpPr txBox="1"/>
          <p:nvPr/>
        </p:nvSpPr>
        <p:spPr>
          <a:xfrm>
            <a:off x="866405" y="5767830"/>
            <a:ext cx="17370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1100" dirty="0">
                <a:solidFill>
                  <a:srgbClr val="0000CC"/>
                </a:solidFill>
                <a:latin typeface="Arboria Bold" pitchFamily="50" charset="0"/>
              </a:rPr>
              <a:t>NAVPS GRAPH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67D38D-45F3-2CC2-9966-70ED6FC39694}"/>
              </a:ext>
            </a:extLst>
          </p:cNvPr>
          <p:cNvSpPr txBox="1"/>
          <p:nvPr/>
        </p:nvSpPr>
        <p:spPr>
          <a:xfrm>
            <a:off x="4088364" y="5767830"/>
            <a:ext cx="21175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1100" dirty="0">
                <a:solidFill>
                  <a:srgbClr val="0000CC"/>
                </a:solidFill>
                <a:latin typeface="Arboria Bold" pitchFamily="50" charset="0"/>
              </a:rPr>
              <a:t>INVESTMENT MIX</a:t>
            </a:r>
          </a:p>
        </p:txBody>
      </p:sp>
    </p:spTree>
    <p:extLst>
      <p:ext uri="{BB962C8B-B14F-4D97-AF65-F5344CB8AC3E}">
        <p14:creationId xmlns:p14="http://schemas.microsoft.com/office/powerpoint/2010/main" val="3089355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1822</TotalTime>
  <Words>420</Words>
  <Application>Microsoft Office PowerPoint</Application>
  <PresentationFormat>Letter Paper (8.5x11 in)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Arboria Bold</vt:lpstr>
      <vt:lpstr>Arboria Light</vt:lpstr>
      <vt:lpstr>Arboria Medium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beatricealmanzor@gmail.com</dc:creator>
  <cp:lastModifiedBy>Jireh Jonathan V. Cruz</cp:lastModifiedBy>
  <cp:revision>20</cp:revision>
  <cp:lastPrinted>2024-09-02T08:09:55Z</cp:lastPrinted>
  <dcterms:created xsi:type="dcterms:W3CDTF">2023-07-20T05:55:07Z</dcterms:created>
  <dcterms:modified xsi:type="dcterms:W3CDTF">2025-10-02T02:44:06Z</dcterms:modified>
</cp:coreProperties>
</file>